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9" r:id="rId6"/>
    <p:sldId id="260" r:id="rId7"/>
    <p:sldId id="261" r:id="rId8"/>
    <p:sldId id="266" r:id="rId9"/>
    <p:sldId id="267" r:id="rId10"/>
    <p:sldId id="264" r:id="rId11"/>
    <p:sldId id="265" r:id="rId12"/>
    <p:sldId id="263" r:id="rId13"/>
    <p:sldId id="262" r:id="rId14"/>
    <p:sldId id="297" r:id="rId15"/>
    <p:sldId id="298" r:id="rId16"/>
    <p:sldId id="299" r:id="rId17"/>
    <p:sldId id="268" r:id="rId18"/>
    <p:sldId id="270" r:id="rId19"/>
    <p:sldId id="271" r:id="rId20"/>
    <p:sldId id="272" r:id="rId21"/>
    <p:sldId id="273" r:id="rId22"/>
    <p:sldId id="274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300" r:id="rId4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30-11-2015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326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30-11-2015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231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30-11-2015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9158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30-11-2015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0443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30-11-2015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0255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30-11-2015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5816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Afbeelding-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30-11-2015</a:t>
            </a:fld>
            <a:endParaRPr lang="nl-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4487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30-11-2015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0342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30-11-2015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2051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30-11-2015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9671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30-11-2015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4835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30-11-2015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9621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30-11-2015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1216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30-11-2015</a:t>
            </a:fld>
            <a:endParaRPr lang="nl-N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5498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30-11-2015</a:t>
            </a:fld>
            <a:endParaRPr lang="nl-N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0835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30-11-2015</a:t>
            </a:fld>
            <a:endParaRPr lang="nl-N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3312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263C-2583-4FA7-AD9F-9AD462C0BE8E}" type="datetimeFigureOut">
              <a:rPr lang="nl-NL" smtClean="0"/>
              <a:t>30-11-2015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0121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B3E263C-2583-4FA7-AD9F-9AD462C0BE8E}" type="datetimeFigureOut">
              <a:rPr lang="nl-NL" smtClean="0"/>
              <a:t>30-11-2015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5189C-D1BE-405C-8EB1-CD144302CB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51179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kwant@groenewelle.n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Heesters </a:t>
            </a:r>
            <a:br>
              <a:rPr lang="nl-NL" dirty="0" smtClean="0"/>
            </a:br>
            <a:r>
              <a:rPr lang="nl-NL" dirty="0" smtClean="0"/>
              <a:t>Plantage Oost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Plantlijst </a:t>
            </a:r>
            <a:r>
              <a:rPr lang="nl-NL" dirty="0" smtClean="0"/>
              <a:t>221-240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6766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 224</a:t>
            </a:r>
            <a:r>
              <a:rPr lang="nl-NL" dirty="0"/>
              <a:t/>
            </a:r>
            <a:br>
              <a:rPr lang="nl-NL" dirty="0"/>
            </a:br>
            <a:r>
              <a:rPr lang="nl-NL" dirty="0" err="1"/>
              <a:t>E</a:t>
            </a:r>
            <a:r>
              <a:rPr lang="nl-NL" dirty="0" err="1" smtClean="0"/>
              <a:t>uonymus</a:t>
            </a:r>
            <a:r>
              <a:rPr lang="nl-NL" dirty="0" smtClean="0"/>
              <a:t> </a:t>
            </a:r>
            <a:r>
              <a:rPr lang="nl-NL" dirty="0" err="1" smtClean="0"/>
              <a:t>fortunei</a:t>
            </a:r>
            <a:r>
              <a:rPr lang="nl-NL" dirty="0" smtClean="0"/>
              <a:t> ‘</a:t>
            </a:r>
            <a:r>
              <a:rPr lang="nl-NL" dirty="0" err="1" smtClean="0"/>
              <a:t>Silvercarpet</a:t>
            </a:r>
            <a:r>
              <a:rPr lang="nl-NL" dirty="0" smtClean="0"/>
              <a:t>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Afmetingen				30 cm</a:t>
            </a:r>
          </a:p>
          <a:p>
            <a:r>
              <a:rPr lang="nl-NL" dirty="0" smtClean="0"/>
              <a:t>Grondsoort				alle grondsoorten</a:t>
            </a:r>
          </a:p>
          <a:p>
            <a:r>
              <a:rPr lang="nl-NL" dirty="0" smtClean="0"/>
              <a:t>Expositie 				zon\halfschaduw</a:t>
            </a:r>
          </a:p>
          <a:p>
            <a:r>
              <a:rPr lang="nl-NL" dirty="0" smtClean="0"/>
              <a:t>Vochtbehoefte			voedselarm, matig voedselrijk			</a:t>
            </a:r>
          </a:p>
          <a:p>
            <a:r>
              <a:rPr lang="nl-NL" dirty="0" smtClean="0"/>
              <a:t>Toepassing 				bodembedekking, border, groep</a:t>
            </a:r>
          </a:p>
          <a:p>
            <a:r>
              <a:rPr lang="nl-NL" dirty="0" smtClean="0"/>
              <a:t>Verzorging				kan worden gesnoeid om compact te 									houden</a:t>
            </a:r>
          </a:p>
          <a:p>
            <a:endParaRPr lang="nl-NL" dirty="0" smtClean="0"/>
          </a:p>
          <a:p>
            <a:r>
              <a:rPr lang="nl-NL" dirty="0" smtClean="0"/>
              <a:t>Betekenis Latijnse soortnaam: Engels, Schotse botanist </a:t>
            </a:r>
            <a:r>
              <a:rPr lang="nl-NL" dirty="0" err="1" smtClean="0"/>
              <a:t>Fortune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6201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77369" y="2474549"/>
            <a:ext cx="3847660" cy="36160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225 Detailfoto(‘s), overzichtsfoto en volwassen stadium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3248"/>
            <a:ext cx="4195762" cy="419576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762" y="1853248"/>
            <a:ext cx="3475429" cy="26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44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865951" cy="1400530"/>
          </a:xfrm>
        </p:spPr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: 225</a:t>
            </a:r>
            <a:br>
              <a:rPr lang="nl-NL" dirty="0" smtClean="0"/>
            </a:br>
            <a:r>
              <a:rPr lang="nl-NL" dirty="0" smtClean="0"/>
              <a:t>Latijnse naam: </a:t>
            </a:r>
            <a:r>
              <a:rPr lang="nl-NL" dirty="0" err="1" smtClean="0"/>
              <a:t>Mahonia</a:t>
            </a:r>
            <a:r>
              <a:rPr lang="nl-NL" dirty="0" smtClean="0"/>
              <a:t> ‘Soft </a:t>
            </a:r>
            <a:r>
              <a:rPr lang="nl-NL" dirty="0" err="1" smtClean="0"/>
              <a:t>Caress</a:t>
            </a:r>
            <a:r>
              <a:rPr lang="nl-NL" dirty="0" smtClean="0"/>
              <a:t>’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Afmetingen						hoogte 100cm</a:t>
            </a:r>
          </a:p>
          <a:p>
            <a:r>
              <a:rPr lang="nl-NL" dirty="0" smtClean="0"/>
              <a:t>Grondsoort						humusrijke grond</a:t>
            </a:r>
          </a:p>
          <a:p>
            <a:r>
              <a:rPr lang="nl-NL" dirty="0" smtClean="0"/>
              <a:t>Expositie                                       Zon en halfschaduw</a:t>
            </a:r>
          </a:p>
          <a:p>
            <a:r>
              <a:rPr lang="nl-NL" dirty="0"/>
              <a:t>Vochtbehoefte </a:t>
            </a:r>
            <a:r>
              <a:rPr lang="nl-NL" dirty="0" smtClean="0"/>
              <a:t>                         Vochthoudend </a:t>
            </a:r>
            <a:r>
              <a:rPr lang="nl-NL" dirty="0"/>
              <a:t>tot vochtig</a:t>
            </a:r>
            <a:endParaRPr lang="nl-NL" dirty="0" smtClean="0"/>
          </a:p>
          <a:p>
            <a:r>
              <a:rPr lang="nl-NL" dirty="0" smtClean="0"/>
              <a:t>Toepassing                                  bloempot en border</a:t>
            </a:r>
          </a:p>
          <a:p>
            <a:r>
              <a:rPr lang="nl-NL" dirty="0" smtClean="0"/>
              <a:t>Verzorging                                   regelmatig water geven en 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                                                       bemesten</a:t>
            </a:r>
          </a:p>
          <a:p>
            <a:pPr marL="0" indent="0">
              <a:buNone/>
            </a:pPr>
            <a:r>
              <a:rPr lang="nl-NL" dirty="0" smtClean="0"/>
              <a:t>                                                       </a:t>
            </a:r>
          </a:p>
          <a:p>
            <a:r>
              <a:rPr lang="nl-NL" dirty="0" smtClean="0"/>
              <a:t>Betekenis Latijnse soortnaam: onbekend</a:t>
            </a:r>
          </a:p>
        </p:txBody>
      </p:sp>
    </p:spTree>
    <p:extLst>
      <p:ext uri="{BB962C8B-B14F-4D97-AF65-F5344CB8AC3E}">
        <p14:creationId xmlns:p14="http://schemas.microsoft.com/office/powerpoint/2010/main" val="4110198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25" y="167056"/>
            <a:ext cx="4762500" cy="3562350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750" y="4015068"/>
            <a:ext cx="3876675" cy="25527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528" y="1696797"/>
            <a:ext cx="5705334" cy="42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18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 226</a:t>
            </a: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>Andromeda </a:t>
            </a:r>
            <a:r>
              <a:rPr lang="nl-NL" dirty="0" err="1" smtClean="0"/>
              <a:t>polifolia</a:t>
            </a:r>
            <a:r>
              <a:rPr lang="nl-NL" dirty="0" smtClean="0"/>
              <a:t> ‘</a:t>
            </a:r>
            <a:r>
              <a:rPr lang="nl-NL" dirty="0" err="1" smtClean="0"/>
              <a:t>Compacta</a:t>
            </a:r>
            <a:r>
              <a:rPr lang="nl-NL" dirty="0" smtClean="0"/>
              <a:t>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Afmetingen				20-25cm</a:t>
            </a:r>
          </a:p>
          <a:p>
            <a:r>
              <a:rPr lang="nl-NL" dirty="0" smtClean="0"/>
              <a:t>Grondsoort			</a:t>
            </a:r>
            <a:r>
              <a:rPr lang="nl-NL" dirty="0"/>
              <a:t>	</a:t>
            </a:r>
            <a:r>
              <a:rPr lang="nl-NL" dirty="0" smtClean="0"/>
              <a:t>humusrijke zure grond</a:t>
            </a:r>
          </a:p>
          <a:p>
            <a:r>
              <a:rPr lang="nl-NL" dirty="0" smtClean="0"/>
              <a:t>Expositie</a:t>
            </a:r>
            <a:r>
              <a:rPr lang="nl-NL" dirty="0"/>
              <a:t> 	</a:t>
            </a:r>
            <a:r>
              <a:rPr lang="nl-NL" dirty="0" smtClean="0"/>
              <a:t>			zon</a:t>
            </a:r>
          </a:p>
          <a:p>
            <a:r>
              <a:rPr lang="nl-NL" dirty="0" smtClean="0"/>
              <a:t>Vochtbehoefte</a:t>
            </a:r>
            <a:r>
              <a:rPr lang="nl-NL" dirty="0"/>
              <a:t>	</a:t>
            </a:r>
            <a:r>
              <a:rPr lang="nl-NL" dirty="0" smtClean="0"/>
              <a:t>		Goed vochtig houden			</a:t>
            </a:r>
          </a:p>
          <a:p>
            <a:r>
              <a:rPr lang="nl-NL" dirty="0" smtClean="0"/>
              <a:t>Toepassing</a:t>
            </a:r>
            <a:r>
              <a:rPr lang="nl-NL" dirty="0"/>
              <a:t> </a:t>
            </a:r>
            <a:r>
              <a:rPr lang="nl-NL" dirty="0" smtClean="0"/>
              <a:t>				bloembak, rotstuin of kleinere plekjes</a:t>
            </a:r>
          </a:p>
          <a:p>
            <a:r>
              <a:rPr lang="nl-NL" dirty="0" smtClean="0"/>
              <a:t>Verzorging				lichte </a:t>
            </a:r>
            <a:r>
              <a:rPr lang="nl-NL" dirty="0" err="1" smtClean="0"/>
              <a:t>vormsnoei</a:t>
            </a:r>
            <a:r>
              <a:rPr lang="nl-NL" dirty="0" smtClean="0"/>
              <a:t> of terugsnoeien op 15-20 								cm</a:t>
            </a:r>
          </a:p>
          <a:p>
            <a:endParaRPr lang="nl-NL" dirty="0" smtClean="0"/>
          </a:p>
          <a:p>
            <a:r>
              <a:rPr lang="nl-NL" dirty="0" smtClean="0"/>
              <a:t>Betekenis Latijnse soortnaam: gepolijst blad</a:t>
            </a:r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44024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Detailfoto(‘s), overzichtsfoto en volwassen stadium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751" y="2158146"/>
            <a:ext cx="5073012" cy="4195762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876" y="2497015"/>
            <a:ext cx="4613124" cy="376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60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7539" y="312040"/>
            <a:ext cx="9523296" cy="1868451"/>
          </a:xfrm>
        </p:spPr>
        <p:txBody>
          <a:bodyPr/>
          <a:lstStyle/>
          <a:p>
            <a:r>
              <a:rPr lang="nl-NL" dirty="0" err="1" smtClean="0"/>
              <a:t>Nr</a:t>
            </a:r>
            <a:r>
              <a:rPr lang="nl-NL" dirty="0"/>
              <a:t> </a:t>
            </a:r>
            <a:r>
              <a:rPr lang="nl-NL" dirty="0" smtClean="0"/>
              <a:t>227</a:t>
            </a:r>
            <a:br>
              <a:rPr lang="nl-NL" dirty="0" smtClean="0"/>
            </a:br>
            <a:r>
              <a:rPr lang="nl-NL" dirty="0" smtClean="0"/>
              <a:t>Latijnse naam </a:t>
            </a:r>
            <a:r>
              <a:rPr lang="nl-NL" dirty="0" err="1"/>
              <a:t>S</a:t>
            </a:r>
            <a:r>
              <a:rPr lang="nl-NL" dirty="0" err="1" smtClean="0"/>
              <a:t>kimmia</a:t>
            </a:r>
            <a:r>
              <a:rPr lang="nl-NL" dirty="0" smtClean="0"/>
              <a:t> </a:t>
            </a:r>
            <a:r>
              <a:rPr lang="nl-NL" dirty="0" err="1"/>
              <a:t>j</a:t>
            </a:r>
            <a:r>
              <a:rPr lang="nl-NL" dirty="0" err="1" smtClean="0"/>
              <a:t>aponica</a:t>
            </a:r>
            <a:r>
              <a:rPr lang="nl-NL" dirty="0" smtClean="0"/>
              <a:t> ‘Rubella’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04293" y="2334272"/>
            <a:ext cx="8946541" cy="4195481"/>
          </a:xfrm>
        </p:spPr>
        <p:txBody>
          <a:bodyPr/>
          <a:lstStyle/>
          <a:p>
            <a:r>
              <a:rPr lang="nl-NL" dirty="0" smtClean="0"/>
              <a:t>Afmetingen						tot 1m</a:t>
            </a:r>
          </a:p>
          <a:p>
            <a:r>
              <a:rPr lang="nl-NL" dirty="0" smtClean="0"/>
              <a:t>Grondsoort						goed door </a:t>
            </a:r>
            <a:r>
              <a:rPr lang="nl-NL" dirty="0"/>
              <a:t>l</a:t>
            </a:r>
            <a:r>
              <a:rPr lang="nl-NL" dirty="0" smtClean="0"/>
              <a:t>atende grond </a:t>
            </a:r>
          </a:p>
          <a:p>
            <a:r>
              <a:rPr lang="nl-NL" dirty="0" smtClean="0"/>
              <a:t>Expositie………					 half schaduw </a:t>
            </a:r>
          </a:p>
          <a:p>
            <a:r>
              <a:rPr lang="nl-NL" dirty="0" smtClean="0"/>
              <a:t>Vochtbehoefte…….			</a:t>
            </a:r>
            <a:r>
              <a:rPr lang="nl-NL" dirty="0"/>
              <a:t>Vochthoudend-vochtig</a:t>
            </a:r>
            <a:endParaRPr lang="nl-NL" dirty="0" smtClean="0"/>
          </a:p>
          <a:p>
            <a:r>
              <a:rPr lang="nl-NL" dirty="0" smtClean="0"/>
              <a:t>Toepassing………				struikbloeier </a:t>
            </a:r>
          </a:p>
          <a:p>
            <a:r>
              <a:rPr lang="nl-NL" dirty="0" smtClean="0"/>
              <a:t>Verzorging</a:t>
            </a:r>
            <a:r>
              <a:rPr lang="nl-NL" dirty="0"/>
              <a:t>…					 goed wat tuinturf erbij gooien </a:t>
            </a:r>
            <a:endParaRPr lang="nl-NL" dirty="0" smtClean="0"/>
          </a:p>
          <a:p>
            <a:r>
              <a:rPr lang="nl-NL" dirty="0" smtClean="0"/>
              <a:t>Latijnse betekenis ………			uit </a:t>
            </a:r>
            <a:r>
              <a:rPr lang="nl-NL" dirty="0" err="1" smtClean="0"/>
              <a:t>japan</a:t>
            </a:r>
            <a:endParaRPr lang="nl-NL" dirty="0" smtClean="0"/>
          </a:p>
          <a:p>
            <a:r>
              <a:rPr lang="nl-NL" dirty="0" smtClean="0"/>
              <a:t>				</a:t>
            </a:r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300254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Detailfoto(‘s), overzichtsfoto en volwassen stadium</a:t>
            </a:r>
            <a:endParaRPr lang="nl-NL" dirty="0"/>
          </a:p>
        </p:txBody>
      </p:sp>
      <p:pic>
        <p:nvPicPr>
          <p:cNvPr id="11" name="Tijdelijke aanduiding voor inhoud 10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98854" y="2845009"/>
            <a:ext cx="5004751" cy="2815172"/>
          </a:xfr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01187" y="2845008"/>
            <a:ext cx="5004750" cy="2815172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691" y="1777823"/>
            <a:ext cx="3981717" cy="497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37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904116"/>
          </a:xfrm>
        </p:spPr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 228</a:t>
            </a:r>
            <a:br>
              <a:rPr lang="nl-NL" dirty="0" smtClean="0"/>
            </a:br>
            <a:r>
              <a:rPr lang="nl-NL" dirty="0" smtClean="0"/>
              <a:t>Camelia </a:t>
            </a:r>
            <a:r>
              <a:rPr lang="nl-NL" dirty="0" err="1"/>
              <a:t>j</a:t>
            </a:r>
            <a:r>
              <a:rPr lang="nl-NL" dirty="0" err="1" smtClean="0"/>
              <a:t>aponica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04293" y="2465042"/>
            <a:ext cx="8946541" cy="4195481"/>
          </a:xfrm>
        </p:spPr>
        <p:txBody>
          <a:bodyPr/>
          <a:lstStyle/>
          <a:p>
            <a:r>
              <a:rPr lang="nl-NL" dirty="0" smtClean="0"/>
              <a:t>Afmetingen	</a:t>
            </a:r>
            <a:r>
              <a:rPr lang="nl-NL" dirty="0"/>
              <a:t> </a:t>
            </a:r>
            <a:r>
              <a:rPr lang="nl-NL" dirty="0" smtClean="0"/>
              <a:t>:  tot ca. 1.50 					</a:t>
            </a:r>
          </a:p>
          <a:p>
            <a:r>
              <a:rPr lang="nl-NL" dirty="0" smtClean="0"/>
              <a:t>Grondsoort	</a:t>
            </a:r>
            <a:r>
              <a:rPr lang="nl-NL" dirty="0"/>
              <a:t>: licht zure / humusrijke / goed doorlatende </a:t>
            </a:r>
            <a:r>
              <a:rPr lang="nl-NL" dirty="0" smtClean="0"/>
              <a:t>grond		</a:t>
            </a:r>
          </a:p>
          <a:p>
            <a:r>
              <a:rPr lang="nl-NL" dirty="0" smtClean="0"/>
              <a:t>Expositie : half schaduw beschutte plek</a:t>
            </a:r>
          </a:p>
          <a:p>
            <a:r>
              <a:rPr lang="nl-NL" dirty="0" smtClean="0"/>
              <a:t> Vochtbehoefte :  matig </a:t>
            </a:r>
          </a:p>
          <a:p>
            <a:r>
              <a:rPr lang="nl-NL" dirty="0" smtClean="0"/>
              <a:t>Toepassing: </a:t>
            </a:r>
            <a:r>
              <a:rPr lang="nl-NL" dirty="0" err="1" smtClean="0"/>
              <a:t>pariculiere</a:t>
            </a:r>
            <a:r>
              <a:rPr lang="nl-NL" dirty="0" smtClean="0"/>
              <a:t> tuinen </a:t>
            </a:r>
          </a:p>
          <a:p>
            <a:r>
              <a:rPr lang="nl-NL" dirty="0" smtClean="0"/>
              <a:t>Verzorging: snoeien in mei</a:t>
            </a:r>
          </a:p>
          <a:p>
            <a:r>
              <a:rPr lang="nl-NL" dirty="0" smtClean="0"/>
              <a:t>Betekenis Latijnse soortnaam : uit </a:t>
            </a:r>
            <a:r>
              <a:rPr lang="nl-NL" dirty="0"/>
              <a:t>J</a:t>
            </a:r>
            <a:r>
              <a:rPr lang="nl-NL" dirty="0" smtClean="0"/>
              <a:t>apan </a:t>
            </a:r>
          </a:p>
        </p:txBody>
      </p:sp>
    </p:spTree>
    <p:extLst>
      <p:ext uri="{BB962C8B-B14F-4D97-AF65-F5344CB8AC3E}">
        <p14:creationId xmlns:p14="http://schemas.microsoft.com/office/powerpoint/2010/main" val="3233541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229 Detailfoto(‘s), overzichtsfoto en volwassen stadium</a:t>
            </a:r>
            <a:endParaRPr lang="nl-NL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53248"/>
            <a:ext cx="3449782" cy="3499357"/>
          </a:xfrm>
          <a:prstGeom prst="rect">
            <a:avLst/>
          </a:prstGeom>
        </p:spPr>
      </p:pic>
      <p:sp>
        <p:nvSpPr>
          <p:cNvPr id="9" name="AutoShape 4" descr="https://webmail.groenewelle.nl/OWA/service.svc/s/GetFileAttachment?id=AAMkADhmODI5YTVhLWY3MDYtNGRhMy1hNTI5LTFjYjg0NDU1N2U5NABGAAAAAACMUCKGPuSDS77QUnJwHAJQBwAFsp%2B%2BJnstQJ3BOrDS7x3iAAAAAAAOAAAFsp%2B%2BJnstQJ3BOrDS7x3iAAIZrNaSAAABEgAQAPnXwlfk4TFJguJtZw%2Fwza0%3D&amp;isImagePreview=True&amp;X-OWA-CANARY=XLBX6s5Zp0i_ID5PaHl04OCiA9U_9tIINCV_ACSXMU-bdc5z0mwkznzTNLCwIk-YrxhKA-mm3KY."/>
          <p:cNvSpPr>
            <a:spLocks noChangeAspect="1" noChangeArrowheads="1"/>
          </p:cNvSpPr>
          <p:nvPr/>
        </p:nvSpPr>
        <p:spPr bwMode="auto">
          <a:xfrm>
            <a:off x="7148656" y="406385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AutoShape 6" descr="https://webmail.groenewelle.nl/OWA/service.svc/s/GetFileAttachment?id=AAMkADhmODI5YTVhLWY3MDYtNGRhMy1hNTI5LTFjYjg0NDU1N2U5NABGAAAAAACMUCKGPuSDS77QUnJwHAJQBwAFsp%2B%2BJnstQJ3BOrDS7x3iAAAAAAAOAAAFsp%2B%2BJnstQJ3BOrDS7x3iAAIZrNaSAAABEgAQAPnXwlfk4TFJguJtZw%2Fwza0%3D&amp;isImagePreview=True&amp;X-OWA-CANARY=XLBX6s5Zp0i_ID5PaHl04OCiA9U_9tIINCV_ACSXMU-bdc5z0mwkznzTNLCwIk-YrxhKA-mm3KY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1" name="AutoShape 8" descr="https://webmail.groenewelle.nl/OWA/service.svc/s/GetFileAttachment?id=AAMkADhmODI5YTVhLWY3MDYtNGRhMy1hNTI5LTFjYjg0NDU1N2U5NABGAAAAAACMUCKGPuSDS77QUnJwHAJQBwAFsp%2B%2BJnstQJ3BOrDS7x3iAAAAAAAOAAAFsp%2B%2BJnstQJ3BOrDS7x3iAAIZrNaSAAABEgAQAPnXwlfk4TFJguJtZw%2Fwza0%3D&amp;isImagePreview=True&amp;X-OWA-CANARY=XLBX6s5Zp0i_ID5PaHl04OCiA9U_9tIINCV_ACSXMU-bdc5z0mwkznzTNLCwIk-YrxhKA-mm3KY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2" name="AutoShape 10" descr="https://webmail.groenewelle.nl/OWA/service.svc/s/GetFileAttachment?id=AAMkADhmODI5YTVhLWY3MDYtNGRhMy1hNTI5LTFjYjg0NDU1N2U5NABGAAAAAACMUCKGPuSDS77QUnJwHAJQBwAFsp%2B%2BJnstQJ3BOrDS7x3iAAAAAAAOAAAFsp%2B%2BJnstQJ3BOrDS7x3iAAIZrNaSAAABEgAQAPnXwlfk4TFJguJtZw%2Fwza0%3D&amp;isImagePreview=True&amp;X-OWA-CANARY=XLBX6s5Zp0i_ID5PaHl04OCiA9U_9tIINCV_ACSXMU-bdc5z0mwkznzTNLCwIk-YrxhKA-mm3KY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3" name="AutoShape 12" descr="https://webmail.groenewelle.nl/OWA/service.svc/s/GetFileAttachment?id=AAMkADhmODI5YTVhLWY3MDYtNGRhMy1hNTI5LTFjYjg0NDU1N2U5NABGAAAAAACMUCKGPuSDS77QUnJwHAJQBwAFsp%2B%2BJnstQJ3BOrDS7x3iAAAAAAAOAAAFsp%2B%2BJnstQJ3BOrDS7x3iAAIZrNaSAAABEgAQAPnXwlfk4TFJguJtZw%2Fwza0%3D&amp;isImagePreview=True&amp;X-OWA-CANARY=XLBX6s5Zp0i_ID5PaHl04OCiA9U_9tIINCV_ACSXMU-bdc5z0mwkznzTNLCwIk-YrxhKA-mm3KY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4" name="AutoShape 14" descr="https://webmail.groenewelle.nl/OWA/service.svc/s/GetFileAttachment?id=AAMkADhmODI5YTVhLWY3MDYtNGRhMy1hNTI5LTFjYjg0NDU1N2U5NABGAAAAAACMUCKGPuSDS77QUnJwHAJQBwAFsp%2B%2BJnstQJ3BOrDS7x3iAAAAAAAOAAAFsp%2B%2BJnstQJ3BOrDS7x3iAAIZrNaSAAABEgAQAPnXwlfk4TFJguJtZw%2Fwza0%3D&amp;isImagePreview=True&amp;X-OWA-CANARY=XLBX6s5Zp0i_ID5PaHl04OCiA9U_9tIINCV_ACSXMU-bdc5z0mwkznzTNLCwIk-YrxhKA-mm3KY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69507" y="2566214"/>
            <a:ext cx="3600000" cy="2700000"/>
          </a:xfrm>
          <a:prstGeom prst="rect">
            <a:avLst/>
          </a:prstGeom>
        </p:spPr>
      </p:pic>
      <p:sp>
        <p:nvSpPr>
          <p:cNvPr id="16" name="AutoShape 16" descr="Afbeeldingsresultaat voor Leucothoe lovita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120" y="2222339"/>
            <a:ext cx="3541336" cy="28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3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Opdracht:</a:t>
            </a:r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Kies 1 of 2 planten uit. </a:t>
            </a:r>
            <a:r>
              <a:rPr lang="nl-NL" dirty="0"/>
              <a:t>	</a:t>
            </a:r>
            <a:endParaRPr lang="nl-NL" dirty="0" smtClean="0"/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Plaats foto’s en vul de gegevens in.</a:t>
            </a:r>
          </a:p>
          <a:p>
            <a:pPr marL="0" indent="0">
              <a:buNone/>
            </a:pPr>
            <a:r>
              <a:rPr lang="nl-NL" dirty="0" smtClean="0"/>
              <a:t> </a:t>
            </a:r>
            <a:r>
              <a:rPr lang="nl-NL" dirty="0"/>
              <a:t>	</a:t>
            </a:r>
            <a:r>
              <a:rPr lang="nl-NL" dirty="0" smtClean="0"/>
              <a:t>Stuur de dia’s naar </a:t>
            </a:r>
            <a:r>
              <a:rPr lang="nl-NL" dirty="0" smtClean="0">
                <a:hlinkClick r:id="rId2"/>
              </a:rPr>
              <a:t>kwant@groenewelle.nl</a:t>
            </a:r>
            <a:endParaRPr lang="nl-NL" dirty="0" smtClean="0"/>
          </a:p>
          <a:p>
            <a:pPr marL="0" indent="0">
              <a:buNone/>
            </a:pPr>
            <a:r>
              <a:rPr lang="nl-NL" dirty="0"/>
              <a:t>	</a:t>
            </a:r>
            <a:r>
              <a:rPr lang="nl-NL" dirty="0" smtClean="0"/>
              <a:t>De complete PowerPoint wordt op het arrangement van 	Plantenkennis geplaatst.</a:t>
            </a:r>
          </a:p>
          <a:p>
            <a:pPr marL="0" indent="0">
              <a:buNone/>
            </a:pPr>
            <a:r>
              <a:rPr lang="nl-NL" smtClean="0"/>
              <a:t>	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88663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Nr</a:t>
            </a:r>
            <a:r>
              <a:rPr lang="nl-NL" smtClean="0"/>
              <a:t> 229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Latijnse naam </a:t>
            </a:r>
            <a:r>
              <a:rPr lang="nl-NL" dirty="0" err="1" smtClean="0"/>
              <a:t>Leucothoe</a:t>
            </a:r>
            <a:r>
              <a:rPr lang="nl-NL" dirty="0" smtClean="0"/>
              <a:t> ‘</a:t>
            </a:r>
            <a:r>
              <a:rPr lang="nl-NL" dirty="0" err="1" smtClean="0"/>
              <a:t>Lovita</a:t>
            </a:r>
            <a:r>
              <a:rPr lang="nl-NL" dirty="0" smtClean="0"/>
              <a:t>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Afmetingen						50 cm</a:t>
            </a:r>
          </a:p>
          <a:p>
            <a:r>
              <a:rPr lang="nl-NL" dirty="0" smtClean="0"/>
              <a:t>Grondsoort						vochtige turf grond</a:t>
            </a:r>
          </a:p>
          <a:p>
            <a:r>
              <a:rPr lang="nl-NL" dirty="0" smtClean="0"/>
              <a:t>Expositie						zon tot schaduw</a:t>
            </a:r>
          </a:p>
          <a:p>
            <a:r>
              <a:rPr lang="nl-NL" dirty="0" smtClean="0"/>
              <a:t>Vochtbehoefte					vochtige zure goed doorlatende 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                                                       grond</a:t>
            </a:r>
          </a:p>
          <a:p>
            <a:r>
              <a:rPr lang="nl-NL" dirty="0" smtClean="0"/>
              <a:t>Toepassing						terras, balkon, border</a:t>
            </a:r>
          </a:p>
          <a:p>
            <a:r>
              <a:rPr lang="nl-NL" dirty="0" smtClean="0"/>
              <a:t>Verzorging						snoeien na de bloei in juni</a:t>
            </a:r>
          </a:p>
          <a:p>
            <a:r>
              <a:rPr lang="nl-NL" dirty="0" smtClean="0"/>
              <a:t>Betekenis Latijnse soortnaam	onbekend</a:t>
            </a:r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99215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5164429" y="452718"/>
            <a:ext cx="1035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smtClean="0"/>
              <a:t>230</a:t>
            </a:r>
            <a:endParaRPr lang="nl-NL" sz="40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4066">
            <a:off x="833146" y="1659891"/>
            <a:ext cx="2547025" cy="341119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8543">
            <a:off x="8601020" y="1748290"/>
            <a:ext cx="2550956" cy="340565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018" y="1458001"/>
            <a:ext cx="2544682" cy="45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1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 230</a:t>
            </a:r>
            <a:br>
              <a:rPr lang="nl-NL" dirty="0" smtClean="0"/>
            </a:br>
            <a:r>
              <a:rPr lang="nl-NL" dirty="0" err="1" smtClean="0"/>
              <a:t>Platycladus</a:t>
            </a:r>
            <a:r>
              <a:rPr lang="nl-NL" dirty="0" smtClean="0"/>
              <a:t> orientalis ‘</a:t>
            </a:r>
            <a:r>
              <a:rPr lang="nl-NL" dirty="0" err="1" smtClean="0"/>
              <a:t>Aurea</a:t>
            </a:r>
            <a:r>
              <a:rPr lang="nl-NL" dirty="0" smtClean="0"/>
              <a:t> Nana’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Afmetingen	:					80-100 cm</a:t>
            </a:r>
          </a:p>
          <a:p>
            <a:r>
              <a:rPr lang="nl-NL" dirty="0" smtClean="0"/>
              <a:t>Grondsoort:						algemeen		</a:t>
            </a:r>
          </a:p>
          <a:p>
            <a:r>
              <a:rPr lang="nl-NL" dirty="0" smtClean="0"/>
              <a:t>Expositie:						Zon</a:t>
            </a:r>
          </a:p>
          <a:p>
            <a:r>
              <a:rPr lang="nl-NL" dirty="0" smtClean="0"/>
              <a:t>Vochtbehoefte:				niet te natte grond</a:t>
            </a:r>
          </a:p>
          <a:p>
            <a:r>
              <a:rPr lang="nl-NL" dirty="0" smtClean="0"/>
              <a:t>Toepassing:						Heidetuinen en langs tuinpaden</a:t>
            </a:r>
          </a:p>
          <a:p>
            <a:r>
              <a:rPr lang="nl-NL" dirty="0" smtClean="0"/>
              <a:t>Verzorging:						</a:t>
            </a:r>
            <a:r>
              <a:rPr lang="nl-NL" dirty="0" err="1" smtClean="0"/>
              <a:t>Vormsnoei</a:t>
            </a:r>
            <a:r>
              <a:rPr lang="nl-NL" dirty="0" smtClean="0"/>
              <a:t> 1 a 2 keer per jaar</a:t>
            </a:r>
          </a:p>
          <a:p>
            <a:r>
              <a:rPr lang="nl-NL" dirty="0" smtClean="0"/>
              <a:t>Betekenis Latijnse soortnaam: 	 oosters </a:t>
            </a:r>
          </a:p>
        </p:txBody>
      </p:sp>
    </p:spTree>
    <p:extLst>
      <p:ext uri="{BB962C8B-B14F-4D97-AF65-F5344CB8AC3E}">
        <p14:creationId xmlns:p14="http://schemas.microsoft.com/office/powerpoint/2010/main" val="196722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Detailfoto(‘s), overzichtsfoto en volwassen stadium</a:t>
            </a:r>
            <a:endParaRPr lang="nl-NL" dirty="0"/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117" y="2026880"/>
            <a:ext cx="2360116" cy="4195762"/>
          </a:xfr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471" y="2026880"/>
            <a:ext cx="5594349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 231</a:t>
            </a:r>
            <a:br>
              <a:rPr lang="nl-NL" dirty="0" smtClean="0"/>
            </a:br>
            <a:r>
              <a:rPr lang="nl-NL" dirty="0" smtClean="0"/>
              <a:t>Latijnse naam: </a:t>
            </a:r>
            <a:r>
              <a:rPr lang="nl-NL" dirty="0" err="1" smtClean="0"/>
              <a:t>Sophora</a:t>
            </a:r>
            <a:r>
              <a:rPr lang="nl-NL" dirty="0" smtClean="0"/>
              <a:t> </a:t>
            </a:r>
            <a:r>
              <a:rPr lang="nl-NL" dirty="0" err="1" smtClean="0"/>
              <a:t>prostrata</a:t>
            </a:r>
            <a:r>
              <a:rPr lang="nl-NL" dirty="0" smtClean="0"/>
              <a:t> ‘Little baby’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75201" y="2662519"/>
            <a:ext cx="8946541" cy="4195481"/>
          </a:xfrm>
        </p:spPr>
        <p:txBody>
          <a:bodyPr/>
          <a:lstStyle/>
          <a:p>
            <a:r>
              <a:rPr lang="nl-NL" dirty="0" smtClean="0"/>
              <a:t>Afmetingen						</a:t>
            </a:r>
            <a:r>
              <a:rPr lang="nl-NL" dirty="0"/>
              <a:t>T</a:t>
            </a:r>
            <a:r>
              <a:rPr lang="nl-NL" dirty="0" smtClean="0"/>
              <a:t>ot 1m</a:t>
            </a:r>
          </a:p>
          <a:p>
            <a:r>
              <a:rPr lang="nl-NL" dirty="0" smtClean="0"/>
              <a:t>Grondsoort						</a:t>
            </a:r>
            <a:r>
              <a:rPr lang="nl-NL" dirty="0"/>
              <a:t>V</a:t>
            </a:r>
            <a:r>
              <a:rPr lang="nl-NL" dirty="0" smtClean="0"/>
              <a:t>oedzame potgrond</a:t>
            </a:r>
          </a:p>
          <a:p>
            <a:r>
              <a:rPr lang="nl-NL" dirty="0" smtClean="0"/>
              <a:t>Expositie                                       Volle zon</a:t>
            </a:r>
          </a:p>
          <a:p>
            <a:r>
              <a:rPr lang="nl-NL" dirty="0" smtClean="0"/>
              <a:t>Vochtbehoefte                           Houdt van droge grond</a:t>
            </a:r>
          </a:p>
          <a:p>
            <a:r>
              <a:rPr lang="nl-NL" dirty="0" smtClean="0"/>
              <a:t>Toepassing                                   Voor perk, balkon en woonkamer</a:t>
            </a:r>
          </a:p>
          <a:p>
            <a:r>
              <a:rPr lang="nl-NL" dirty="0" smtClean="0"/>
              <a:t>Verzorging                                    Goed afdekken voor de winter en                                                                 </a:t>
            </a:r>
          </a:p>
          <a:p>
            <a:pPr marL="0" indent="0">
              <a:buNone/>
            </a:pPr>
            <a:r>
              <a:rPr lang="nl-NL" dirty="0" smtClean="0"/>
              <a:t>                                                            niet snoeien</a:t>
            </a:r>
          </a:p>
          <a:p>
            <a:r>
              <a:rPr lang="nl-NL" dirty="0" smtClean="0"/>
              <a:t>Betekenis Latijnse soortnaam     </a:t>
            </a:r>
            <a:r>
              <a:rPr lang="nl-NL" smtClean="0"/>
              <a:t>Neer liggend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59180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Detailfoto(‘s), overzichtsfoto en volwassen stadium</a:t>
            </a:r>
            <a:endParaRPr lang="nl-NL" dirty="0"/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745" y="2091274"/>
            <a:ext cx="2354974" cy="419576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0719" y="2419967"/>
            <a:ext cx="1986001" cy="3538376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6719" y="1853249"/>
            <a:ext cx="3769671" cy="385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2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Nr: 232</a:t>
            </a:r>
            <a:br>
              <a:rPr lang="nl-NL" smtClean="0"/>
            </a:br>
            <a:r>
              <a:rPr lang="nl-NL" smtClean="0"/>
              <a:t>Latijnse naam: Viburnum tinus `Gwenllian`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nl-NL" smtClean="0"/>
          </a:p>
          <a:p>
            <a:r>
              <a:rPr lang="nl-NL" smtClean="0"/>
              <a:t>Afmetingen						150 centimeter hoog</a:t>
            </a:r>
          </a:p>
          <a:p>
            <a:r>
              <a:rPr lang="nl-NL" smtClean="0"/>
              <a:t>Grondsoort						goede tuingrond niet te nat</a:t>
            </a:r>
          </a:p>
          <a:p>
            <a:r>
              <a:rPr lang="nl-NL" smtClean="0"/>
              <a:t>Expositie							half schaduw half zon.</a:t>
            </a:r>
          </a:p>
          <a:p>
            <a:r>
              <a:rPr lang="nl-NL" smtClean="0"/>
              <a:t>Vochtbehoefte					niet te nat</a:t>
            </a:r>
          </a:p>
          <a:p>
            <a:r>
              <a:rPr lang="nl-NL" smtClean="0"/>
              <a:t>Toepassing						de plant kan solitair staan maar ook 										in een groep en in een border.</a:t>
            </a:r>
          </a:p>
          <a:p>
            <a:r>
              <a:rPr lang="nl-NL" smtClean="0"/>
              <a:t>Verzorging						heeft geen bijzondere zorg nodig. Je 										kan hem wel in vorm snoeien, dit kan 										het beste aan het einde van het 											voorjaar.</a:t>
            </a:r>
          </a:p>
          <a:p>
            <a:r>
              <a:rPr lang="nl-NL" smtClean="0"/>
              <a:t>Betekenis Latijnse soortnaam	-----</a:t>
            </a:r>
          </a:p>
          <a:p>
            <a:endParaRPr lang="nl-NL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421714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sz="4400" dirty="0" smtClean="0"/>
              <a:t>233 Detailfoto(‘s), overzichtsfoto en volwassen stadium</a:t>
            </a:r>
            <a:endParaRPr lang="nl-NL" sz="4400" dirty="0"/>
          </a:p>
        </p:txBody>
      </p:sp>
      <p:pic>
        <p:nvPicPr>
          <p:cNvPr id="9" name="Picture 2" descr="https://scontent-ams2-1.xx.fbcdn.net/hphotos-xpt1/v/t34.0-12/12312140_539219089578261_1068648936_n.jpg?oh=3be28cbd32075386b3ab164d4400391c&amp;oe=5658626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941" y="1753483"/>
            <a:ext cx="2652020" cy="472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scontent-ams2-1.xx.fbcdn.net/hphotos-xaf1/v/t34.0-12/12309095_539219092911594_2049001522_n.jpg?oh=6af00c1d5bd02a22f8a1eef39440a5e8&amp;oe=565990DB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1830" y="1753483"/>
            <a:ext cx="2652020" cy="472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scontent-ams2-1.xx.fbcdn.net/hphotos-xlf1/v/t34.0-12/12305429_539219109578259_1734421772_n.jpg?oh=ba9ab448ebc1c0d2b2aa91839523cc0b&amp;oe=5659694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0034" y="1753483"/>
            <a:ext cx="2652021" cy="472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13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nl-NL" dirty="0" smtClean="0"/>
              <a:t>Nr. 233</a:t>
            </a:r>
            <a:br>
              <a:rPr lang="nl-NL" dirty="0" smtClean="0"/>
            </a:br>
            <a:r>
              <a:rPr lang="nl-NL" dirty="0" err="1" smtClean="0"/>
              <a:t>Pieris</a:t>
            </a:r>
            <a:r>
              <a:rPr lang="nl-NL" dirty="0" smtClean="0"/>
              <a:t> </a:t>
            </a:r>
            <a:r>
              <a:rPr lang="nl-NL" dirty="0" err="1"/>
              <a:t>j</a:t>
            </a:r>
            <a:r>
              <a:rPr lang="nl-NL" dirty="0" err="1" smtClean="0"/>
              <a:t>aponica</a:t>
            </a:r>
            <a:r>
              <a:rPr lang="nl-NL" dirty="0" smtClean="0"/>
              <a:t> ‘Little </a:t>
            </a:r>
            <a:r>
              <a:rPr lang="nl-NL" dirty="0" err="1" smtClean="0"/>
              <a:t>Heath</a:t>
            </a:r>
            <a:r>
              <a:rPr lang="nl-NL" dirty="0" smtClean="0"/>
              <a:t>’</a:t>
            </a:r>
            <a:endParaRPr lang="nl-NL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/>
          <a:lstStyle/>
          <a:p>
            <a:r>
              <a:rPr lang="nl-NL" dirty="0" smtClean="0"/>
              <a:t>Afmetingen						80 cm</a:t>
            </a:r>
          </a:p>
          <a:p>
            <a:r>
              <a:rPr lang="nl-NL" dirty="0" smtClean="0"/>
              <a:t>Grondsoort						zure grond</a:t>
            </a:r>
          </a:p>
          <a:p>
            <a:r>
              <a:rPr lang="nl-NL" dirty="0" smtClean="0"/>
              <a:t>Expositie						zon, halfschaduw, schaduw</a:t>
            </a:r>
          </a:p>
          <a:p>
            <a:r>
              <a:rPr lang="nl-NL" dirty="0" smtClean="0"/>
              <a:t>Vochtbehoefte					vochthoudend-vochtig bodem</a:t>
            </a:r>
          </a:p>
          <a:p>
            <a:r>
              <a:rPr lang="nl-NL" dirty="0" smtClean="0"/>
              <a:t>Toepassing						</a:t>
            </a:r>
            <a:r>
              <a:rPr lang="nl-NL" dirty="0"/>
              <a:t>Solitair, terras, border, groep</a:t>
            </a:r>
            <a:endParaRPr lang="nl-NL" dirty="0" smtClean="0"/>
          </a:p>
          <a:p>
            <a:r>
              <a:rPr lang="nl-NL" dirty="0" smtClean="0"/>
              <a:t>Verzorging						snoeien om in vorm te houden</a:t>
            </a:r>
          </a:p>
          <a:p>
            <a:r>
              <a:rPr lang="nl-NL" dirty="0" smtClean="0"/>
              <a:t>Betekenis Latijnse soortnaam	uit Japan</a:t>
            </a:r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4185018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Detailfoto(‘s), overzichtsfoto en volwassen stadium</a:t>
            </a:r>
            <a:endParaRPr lang="nl-NL" dirty="0"/>
          </a:p>
        </p:txBody>
      </p:sp>
      <p:pic>
        <p:nvPicPr>
          <p:cNvPr id="8" name="Tijdelijke aanduiding voor inhoud 7" descr="Azura-C3-close-up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870" y="2091827"/>
            <a:ext cx="4195762" cy="4195762"/>
          </a:xfrm>
        </p:spPr>
      </p:pic>
      <p:pic>
        <p:nvPicPr>
          <p:cNvPr id="9" name="Afbeelding 8" descr="eucalyptus-gunnii-azuraa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546" y="1184457"/>
            <a:ext cx="3821158" cy="55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06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foto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152982"/>
            <a:ext cx="3464150" cy="259476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117" y="456213"/>
            <a:ext cx="4943083" cy="370254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853" y="3405054"/>
            <a:ext cx="4317237" cy="345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13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 234</a:t>
            </a:r>
            <a:br>
              <a:rPr lang="nl-NL" dirty="0" smtClean="0"/>
            </a:br>
            <a:r>
              <a:rPr lang="nl-NL" dirty="0" smtClean="0"/>
              <a:t>Latijnse naam: Eucalyptus ‘</a:t>
            </a:r>
            <a:r>
              <a:rPr lang="nl-NL" dirty="0" err="1" smtClean="0"/>
              <a:t>Azura</a:t>
            </a:r>
            <a:r>
              <a:rPr lang="nl-NL" dirty="0" smtClean="0"/>
              <a:t>’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smtClean="0"/>
              <a:t>Afmetingen: 						Breedte : 100 cm / lengte : 200 cm 				</a:t>
            </a:r>
          </a:p>
          <a:p>
            <a:r>
              <a:rPr lang="nl-NL" dirty="0" smtClean="0"/>
              <a:t>Grondsoort:						vrij arme en goed </a:t>
            </a:r>
            <a:r>
              <a:rPr lang="nl-NL" smtClean="0"/>
              <a:t>doorlatende grond</a:t>
            </a:r>
            <a:r>
              <a:rPr lang="nl-NL" dirty="0" smtClean="0"/>
              <a:t>		</a:t>
            </a:r>
          </a:p>
          <a:p>
            <a:r>
              <a:rPr lang="nl-NL" dirty="0" smtClean="0"/>
              <a:t>Expositie: 						zon / halfschaduw </a:t>
            </a:r>
          </a:p>
          <a:p>
            <a:r>
              <a:rPr lang="nl-NL" dirty="0" smtClean="0"/>
              <a:t>Vochtbehoefte:  					voor het planten 10 min onder water 										dompelen </a:t>
            </a:r>
          </a:p>
          <a:p>
            <a:r>
              <a:rPr lang="nl-NL" dirty="0" smtClean="0"/>
              <a:t>Toepassing:  					in een pot op een terras, balkon en in de 									tuin  </a:t>
            </a:r>
          </a:p>
          <a:p>
            <a:r>
              <a:rPr lang="nl-NL" dirty="0" smtClean="0"/>
              <a:t>Verzorging: 						door regelmatig te snoeien blijft het een  									compacte struik </a:t>
            </a:r>
          </a:p>
          <a:p>
            <a:r>
              <a:rPr lang="nl-NL" dirty="0" smtClean="0"/>
              <a:t>Betekenis Latijnse soortnaam:	</a:t>
            </a:r>
            <a:r>
              <a:rPr lang="nl-NL" dirty="0" err="1" smtClean="0"/>
              <a:t>nvt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898939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5130" y="382728"/>
            <a:ext cx="9404723" cy="1400530"/>
          </a:xfrm>
        </p:spPr>
        <p:txBody>
          <a:bodyPr/>
          <a:lstStyle/>
          <a:p>
            <a:r>
              <a:rPr lang="nl-NL" dirty="0" smtClean="0"/>
              <a:t>Detailfoto(‘s) en overzichtsfoto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0680" y="1650420"/>
            <a:ext cx="3799173" cy="379917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11" y="1650420"/>
            <a:ext cx="4440382" cy="333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5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 235</a:t>
            </a:r>
            <a:br>
              <a:rPr lang="nl-NL" dirty="0" smtClean="0"/>
            </a:br>
            <a:r>
              <a:rPr lang="nl-NL" dirty="0" smtClean="0"/>
              <a:t>Latijnse </a:t>
            </a:r>
            <a:r>
              <a:rPr lang="nl-NL" dirty="0" err="1" smtClean="0"/>
              <a:t>naam:Chamaecyparis</a:t>
            </a:r>
            <a:r>
              <a:rPr lang="nl-NL" dirty="0" smtClean="0"/>
              <a:t> </a:t>
            </a:r>
            <a:r>
              <a:rPr lang="nl-NL" dirty="0" err="1" smtClean="0"/>
              <a:t>obtusa</a:t>
            </a:r>
            <a:r>
              <a:rPr lang="nl-NL" dirty="0" smtClean="0"/>
              <a:t> ‘Nana </a:t>
            </a:r>
            <a:r>
              <a:rPr lang="nl-NL" dirty="0" err="1" smtClean="0"/>
              <a:t>Gracilis</a:t>
            </a:r>
            <a:r>
              <a:rPr lang="nl-NL" dirty="0" smtClean="0"/>
              <a:t>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6111" y="2309228"/>
            <a:ext cx="8946541" cy="4195481"/>
          </a:xfrm>
        </p:spPr>
        <p:txBody>
          <a:bodyPr>
            <a:normAutofit/>
          </a:bodyPr>
          <a:lstStyle/>
          <a:p>
            <a:endParaRPr lang="nl-NL" dirty="0" smtClean="0"/>
          </a:p>
          <a:p>
            <a:r>
              <a:rPr lang="nl-NL" dirty="0" smtClean="0"/>
              <a:t>Afmetingen: hoogte tot 1,50m	</a:t>
            </a:r>
          </a:p>
          <a:p>
            <a:r>
              <a:rPr lang="nl-NL" dirty="0" smtClean="0"/>
              <a:t>Grondsoort: voedzame bodem.</a:t>
            </a:r>
          </a:p>
          <a:p>
            <a:r>
              <a:rPr lang="nl-NL" dirty="0" smtClean="0"/>
              <a:t>Expositie: zon, half schaduw</a:t>
            </a:r>
          </a:p>
          <a:p>
            <a:r>
              <a:rPr lang="nl-NL" dirty="0" smtClean="0"/>
              <a:t>Vochtbehoefte: waterhoudende grond</a:t>
            </a:r>
          </a:p>
          <a:p>
            <a:r>
              <a:rPr lang="nl-NL" dirty="0" smtClean="0"/>
              <a:t>Toepassing: tuinen en parken.</a:t>
            </a:r>
          </a:p>
          <a:p>
            <a:r>
              <a:rPr lang="nl-NL" dirty="0" smtClean="0"/>
              <a:t>Verzorging</a:t>
            </a:r>
            <a:r>
              <a:rPr lang="nl-NL" dirty="0"/>
              <a:t>: </a:t>
            </a:r>
            <a:r>
              <a:rPr lang="nl-NL" dirty="0" smtClean="0"/>
              <a:t>hij heeft tuinturf nodig.</a:t>
            </a:r>
          </a:p>
          <a:p>
            <a:r>
              <a:rPr lang="nl-NL" dirty="0" smtClean="0"/>
              <a:t>Betekenis van de soortnaam: stomp</a:t>
            </a:r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3827382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Detailfoto(‘s), overzichtsfoto en volwassen stadium</a:t>
            </a:r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925" y="2284457"/>
            <a:ext cx="2354974" cy="4195762"/>
          </a:xfrm>
          <a:prstGeom prst="rect">
            <a:avLst/>
          </a:prstGeom>
        </p:spPr>
      </p:pic>
      <p:sp>
        <p:nvSpPr>
          <p:cNvPr id="6" name="AutoShape 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8899" y="3341259"/>
            <a:ext cx="4460004" cy="2503287"/>
          </a:xfrm>
          <a:prstGeom prst="rect">
            <a:avLst/>
          </a:prstGeom>
        </p:spPr>
      </p:pic>
      <p:sp>
        <p:nvSpPr>
          <p:cNvPr id="8" name="AutoShape 6" descr="Afbeeldingsresultaat voor leucothoe axillaris curly red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903" y="2284458"/>
            <a:ext cx="4195762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3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5130" y="182261"/>
            <a:ext cx="9404723" cy="1400530"/>
          </a:xfrm>
        </p:spPr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: 236</a:t>
            </a:r>
            <a:br>
              <a:rPr lang="nl-NL" dirty="0" smtClean="0"/>
            </a:br>
            <a:r>
              <a:rPr lang="nl-NL" dirty="0" smtClean="0"/>
              <a:t>Latijnse naam: </a:t>
            </a:r>
            <a:r>
              <a:rPr lang="nl-NL" dirty="0" err="1" smtClean="0"/>
              <a:t>Leucothoe</a:t>
            </a:r>
            <a:r>
              <a:rPr lang="nl-NL" dirty="0" smtClean="0"/>
              <a:t> </a:t>
            </a:r>
            <a:r>
              <a:rPr lang="nl-NL" dirty="0" err="1" smtClean="0"/>
              <a:t>axillaris</a:t>
            </a:r>
            <a:r>
              <a:rPr lang="nl-NL" dirty="0" smtClean="0"/>
              <a:t> `</a:t>
            </a:r>
            <a:r>
              <a:rPr lang="nl-NL" dirty="0" err="1" smtClean="0"/>
              <a:t>Curley</a:t>
            </a:r>
            <a:r>
              <a:rPr lang="nl-NL" dirty="0" smtClean="0"/>
              <a:t> Red`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nl-NL" dirty="0" smtClean="0"/>
          </a:p>
          <a:p>
            <a:r>
              <a:rPr lang="nl-NL" dirty="0" smtClean="0"/>
              <a:t>Afmetingen						40 tot 50 cm hoog</a:t>
            </a:r>
          </a:p>
          <a:p>
            <a:r>
              <a:rPr lang="nl-NL" dirty="0" smtClean="0"/>
              <a:t>Grondsoort						kalkrijke vochtige maar goed 											doorlatende zure grond.</a:t>
            </a:r>
          </a:p>
          <a:p>
            <a:r>
              <a:rPr lang="nl-NL" dirty="0" smtClean="0"/>
              <a:t>Expositie</a:t>
            </a:r>
            <a:r>
              <a:rPr lang="nl-NL" dirty="0"/>
              <a:t>	</a:t>
            </a:r>
            <a:r>
              <a:rPr lang="nl-NL" dirty="0" smtClean="0"/>
              <a:t>					zonnige plaats</a:t>
            </a:r>
            <a:r>
              <a:rPr lang="nl-NL" dirty="0"/>
              <a:t>	</a:t>
            </a:r>
            <a:endParaRPr lang="nl-NL" dirty="0" smtClean="0"/>
          </a:p>
          <a:p>
            <a:r>
              <a:rPr lang="nl-NL" dirty="0" smtClean="0"/>
              <a:t>Vochtbehoefte</a:t>
            </a:r>
            <a:r>
              <a:rPr lang="nl-NL" dirty="0"/>
              <a:t>	</a:t>
            </a:r>
            <a:r>
              <a:rPr lang="nl-NL" dirty="0" smtClean="0"/>
              <a:t>				voldoende vocht</a:t>
            </a:r>
            <a:endParaRPr lang="nl-NL" dirty="0"/>
          </a:p>
          <a:p>
            <a:r>
              <a:rPr lang="nl-NL" dirty="0" smtClean="0"/>
              <a:t>Toepassing</a:t>
            </a:r>
            <a:r>
              <a:rPr lang="nl-NL" dirty="0"/>
              <a:t>	</a:t>
            </a:r>
            <a:r>
              <a:rPr lang="nl-NL" dirty="0" smtClean="0"/>
              <a:t>					solitair of in groepsbeplanting. Vooral 									geschikt als winterbeplantingen in 										bloempotten.</a:t>
            </a:r>
          </a:p>
          <a:p>
            <a:r>
              <a:rPr lang="nl-NL" dirty="0" smtClean="0"/>
              <a:t>Verzorging</a:t>
            </a:r>
            <a:r>
              <a:rPr lang="nl-NL" dirty="0"/>
              <a:t>	</a:t>
            </a:r>
            <a:r>
              <a:rPr lang="nl-NL" dirty="0" smtClean="0"/>
              <a:t>					in juni het dode hout wegknippen.</a:t>
            </a:r>
          </a:p>
          <a:p>
            <a:r>
              <a:rPr lang="nl-NL" dirty="0" smtClean="0"/>
              <a:t>Betekenis Latijnse soortnaam</a:t>
            </a:r>
            <a:r>
              <a:rPr lang="nl-NL" dirty="0"/>
              <a:t>	</a:t>
            </a:r>
            <a:r>
              <a:rPr lang="nl-NL" dirty="0" smtClean="0"/>
              <a:t>okselstandig.</a:t>
            </a:r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150640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 </a:t>
            </a:r>
            <a:r>
              <a:rPr lang="nl-NL" dirty="0"/>
              <a:t>237 </a:t>
            </a:r>
            <a:r>
              <a:rPr lang="nl-NL" dirty="0" smtClean="0"/>
              <a:t>	</a:t>
            </a:r>
            <a:r>
              <a:rPr lang="nl-NL" dirty="0" err="1"/>
              <a:t>C</a:t>
            </a:r>
            <a:r>
              <a:rPr lang="nl-NL" dirty="0" err="1" smtClean="0"/>
              <a:t>hamaecyparis</a:t>
            </a:r>
            <a:r>
              <a:rPr lang="nl-NL" dirty="0" smtClean="0"/>
              <a:t> </a:t>
            </a:r>
            <a:r>
              <a:rPr lang="nl-NL" dirty="0" err="1"/>
              <a:t>lawsoniana</a:t>
            </a:r>
            <a:r>
              <a:rPr lang="nl-NL" dirty="0"/>
              <a:t> </a:t>
            </a:r>
            <a:r>
              <a:rPr lang="nl-NL" dirty="0" smtClean="0"/>
              <a:t>				‘</a:t>
            </a:r>
            <a:r>
              <a:rPr lang="nl-NL" dirty="0" err="1" smtClean="0"/>
              <a:t>Grayswood</a:t>
            </a:r>
            <a:r>
              <a:rPr lang="nl-NL" dirty="0" smtClean="0"/>
              <a:t> </a:t>
            </a:r>
            <a:r>
              <a:rPr lang="nl-NL" dirty="0" err="1" smtClean="0"/>
              <a:t>Feather</a:t>
            </a:r>
            <a:r>
              <a:rPr lang="nl-NL" dirty="0" smtClean="0"/>
              <a:t>’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Afmetingen				200-250 cm</a:t>
            </a:r>
          </a:p>
          <a:p>
            <a:r>
              <a:rPr lang="nl-NL" dirty="0" smtClean="0"/>
              <a:t>Grondsoort				normale grond			</a:t>
            </a:r>
            <a:r>
              <a:rPr lang="nl-NL" dirty="0"/>
              <a:t>	</a:t>
            </a:r>
            <a:endParaRPr lang="nl-NL" dirty="0" smtClean="0"/>
          </a:p>
          <a:p>
            <a:r>
              <a:rPr lang="nl-NL" dirty="0" smtClean="0"/>
              <a:t>Expositie</a:t>
            </a:r>
            <a:r>
              <a:rPr lang="nl-NL" dirty="0"/>
              <a:t> 	</a:t>
            </a:r>
            <a:r>
              <a:rPr lang="nl-NL" dirty="0" smtClean="0"/>
              <a:t>			zon</a:t>
            </a:r>
          </a:p>
          <a:p>
            <a:r>
              <a:rPr lang="nl-NL" dirty="0" smtClean="0"/>
              <a:t>Vochtbehoefte</a:t>
            </a:r>
            <a:r>
              <a:rPr lang="nl-NL" dirty="0"/>
              <a:t>	</a:t>
            </a:r>
            <a:r>
              <a:rPr lang="nl-NL" dirty="0" smtClean="0"/>
              <a:t>		normaal, droog			</a:t>
            </a:r>
          </a:p>
          <a:p>
            <a:r>
              <a:rPr lang="nl-NL" dirty="0" smtClean="0"/>
              <a:t>Toepassing</a:t>
            </a:r>
            <a:r>
              <a:rPr lang="nl-NL" dirty="0"/>
              <a:t> </a:t>
            </a:r>
            <a:r>
              <a:rPr lang="nl-NL" dirty="0" smtClean="0"/>
              <a:t>				heidetuin, of als haag</a:t>
            </a:r>
          </a:p>
          <a:p>
            <a:r>
              <a:rPr lang="nl-NL" dirty="0" smtClean="0"/>
              <a:t>Verzorging				snoeien half mei en half juni</a:t>
            </a:r>
          </a:p>
          <a:p>
            <a:pPr marL="3200400" lvl="7" indent="0">
              <a:buNone/>
            </a:pPr>
            <a:r>
              <a:rPr lang="nl-NL" dirty="0" smtClean="0"/>
              <a:t>Alleen de uiterste punten terug knippen</a:t>
            </a:r>
          </a:p>
          <a:p>
            <a:endParaRPr lang="nl-NL" dirty="0" smtClean="0"/>
          </a:p>
          <a:p>
            <a:r>
              <a:rPr lang="nl-NL" dirty="0" smtClean="0"/>
              <a:t>Betekenis Latijnse soortnaam: </a:t>
            </a:r>
            <a:r>
              <a:rPr lang="nl-NL" dirty="0"/>
              <a:t>Engelse botanist Charles </a:t>
            </a:r>
            <a:r>
              <a:rPr lang="nl-NL" dirty="0" err="1"/>
              <a:t>Lawson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9647847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Detailfoto(‘s), overzichtsfoto en volwassen stadium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1640" y="2619465"/>
            <a:ext cx="4195763" cy="3146822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46534" y="2671474"/>
            <a:ext cx="4195764" cy="3042805"/>
          </a:xfrm>
          <a:prstGeom prst="rect">
            <a:avLst/>
          </a:prstGeom>
        </p:spPr>
      </p:pic>
      <p:pic>
        <p:nvPicPr>
          <p:cNvPr id="2050" name="Picture 2" descr="http://www.walaszczyk.pl/foto/iglaste_kol_AO/Cham.laws.Grayswood%20Feather/Chamaecyparis-law-Grayswood%20Feather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3716" y="2094995"/>
            <a:ext cx="3146823" cy="41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7390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 238</a:t>
            </a:r>
            <a:br>
              <a:rPr lang="nl-NL" dirty="0" smtClean="0"/>
            </a:br>
            <a:r>
              <a:rPr lang="nl-NL" dirty="0" err="1" smtClean="0"/>
              <a:t>Chamaecyparis</a:t>
            </a:r>
            <a:r>
              <a:rPr lang="nl-NL" dirty="0" smtClean="0"/>
              <a:t> </a:t>
            </a:r>
            <a:r>
              <a:rPr lang="nl-NL" dirty="0" err="1"/>
              <a:t>lawsoniana</a:t>
            </a:r>
            <a:r>
              <a:rPr lang="nl-NL" dirty="0"/>
              <a:t> '</a:t>
            </a:r>
            <a:r>
              <a:rPr lang="nl-NL" dirty="0" err="1"/>
              <a:t>Ellwood's</a:t>
            </a:r>
            <a:r>
              <a:rPr lang="nl-NL" dirty="0"/>
              <a:t> Empire</a:t>
            </a:r>
            <a:r>
              <a:rPr lang="nl-NL" dirty="0" smtClean="0"/>
              <a:t>'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Afmetingen	</a:t>
            </a:r>
            <a:r>
              <a:rPr lang="nl-NL" dirty="0"/>
              <a:t>	</a:t>
            </a:r>
            <a:r>
              <a:rPr lang="nl-NL" dirty="0" smtClean="0"/>
              <a:t>					200 cm.</a:t>
            </a:r>
          </a:p>
          <a:p>
            <a:r>
              <a:rPr lang="nl-NL" dirty="0" smtClean="0"/>
              <a:t>Grondsoort					</a:t>
            </a:r>
            <a:r>
              <a:rPr lang="nl-NL" dirty="0"/>
              <a:t>	</a:t>
            </a:r>
            <a:r>
              <a:rPr lang="nl-NL" dirty="0" smtClean="0"/>
              <a:t>	droog normaal </a:t>
            </a:r>
          </a:p>
          <a:p>
            <a:r>
              <a:rPr lang="nl-NL" dirty="0" smtClean="0"/>
              <a:t>Expositie							zon, halfschaduw</a:t>
            </a:r>
          </a:p>
          <a:p>
            <a:r>
              <a:rPr lang="nl-NL" dirty="0" smtClean="0"/>
              <a:t>Vochtbehoefte					</a:t>
            </a:r>
            <a:r>
              <a:rPr lang="nl-NL" smtClean="0"/>
              <a:t>	droog</a:t>
            </a:r>
            <a:endParaRPr lang="nl-NL" dirty="0" smtClean="0"/>
          </a:p>
          <a:p>
            <a:r>
              <a:rPr lang="nl-NL" dirty="0" smtClean="0"/>
              <a:t>Toepassing							Bloembak, border als solitair</a:t>
            </a:r>
          </a:p>
          <a:p>
            <a:r>
              <a:rPr lang="nl-NL" dirty="0" smtClean="0"/>
              <a:t>Verzorging							snoeien kan</a:t>
            </a:r>
          </a:p>
          <a:p>
            <a:r>
              <a:rPr lang="nl-NL" dirty="0" smtClean="0"/>
              <a:t>Betekenis Latijnse soortnaam</a:t>
            </a:r>
            <a:r>
              <a:rPr lang="nl-NL" dirty="0"/>
              <a:t>	</a:t>
            </a:r>
            <a:r>
              <a:rPr lang="nl-NL" dirty="0" smtClean="0"/>
              <a:t>	van </a:t>
            </a:r>
            <a:r>
              <a:rPr lang="nl-NL" dirty="0" err="1" smtClean="0"/>
              <a:t>Lawson</a:t>
            </a:r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1083115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foto</a:t>
            </a:r>
            <a:endParaRPr lang="nl-NL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450181"/>
            <a:ext cx="3351512" cy="2230279"/>
          </a:xfrm>
          <a:prstGeom prst="rect">
            <a:avLst/>
          </a:prstGeom>
        </p:spPr>
      </p:pic>
      <p:sp>
        <p:nvSpPr>
          <p:cNvPr id="7" name="AutoShape 2" descr="Afbeeldingsresultaat voor chamaecyparis lawsoniana 'Ellwood's Empire'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>
              <a:solidFill>
                <a:prstClr val="white"/>
              </a:solidFill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7623" y="1761808"/>
            <a:ext cx="3200400" cy="45720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9135" y="452718"/>
            <a:ext cx="3117039" cy="414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904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 239	</a:t>
            </a:r>
            <a:br>
              <a:rPr lang="nl-NL" dirty="0" smtClean="0"/>
            </a:br>
            <a:r>
              <a:rPr lang="nl-NL" dirty="0" err="1" smtClean="0"/>
              <a:t>Juniperus</a:t>
            </a:r>
            <a:r>
              <a:rPr lang="nl-NL" dirty="0" smtClean="0"/>
              <a:t> </a:t>
            </a:r>
            <a:r>
              <a:rPr lang="nl-NL" dirty="0" err="1" smtClean="0"/>
              <a:t>chinensis</a:t>
            </a:r>
            <a:r>
              <a:rPr lang="nl-NL" dirty="0" smtClean="0"/>
              <a:t> ‘</a:t>
            </a:r>
            <a:r>
              <a:rPr lang="nl-NL" dirty="0" err="1" smtClean="0"/>
              <a:t>Stricta</a:t>
            </a:r>
            <a:r>
              <a:rPr lang="nl-NL" dirty="0" smtClean="0"/>
              <a:t>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Afmetingen				</a:t>
            </a:r>
            <a:r>
              <a:rPr lang="nl-NL" dirty="0" smtClean="0"/>
              <a:t>300 </a:t>
            </a:r>
            <a:r>
              <a:rPr lang="nl-NL" dirty="0"/>
              <a:t>cm</a:t>
            </a:r>
          </a:p>
          <a:p>
            <a:r>
              <a:rPr lang="nl-NL" dirty="0"/>
              <a:t>Grondsoort				</a:t>
            </a:r>
            <a:r>
              <a:rPr lang="nl-NL" dirty="0" smtClean="0"/>
              <a:t>voedselrijk </a:t>
            </a:r>
            <a:endParaRPr lang="nl-NL" dirty="0"/>
          </a:p>
          <a:p>
            <a:r>
              <a:rPr lang="nl-NL" dirty="0"/>
              <a:t>Expositie 				</a:t>
            </a:r>
            <a:r>
              <a:rPr lang="nl-NL" dirty="0" smtClean="0"/>
              <a:t>zon/ halfschaduw</a:t>
            </a:r>
            <a:endParaRPr lang="nl-NL" dirty="0"/>
          </a:p>
          <a:p>
            <a:r>
              <a:rPr lang="nl-NL" dirty="0"/>
              <a:t>Vochtbehoefte			</a:t>
            </a:r>
            <a:r>
              <a:rPr lang="nl-NL" dirty="0" smtClean="0"/>
              <a:t>droog/ vochthoudend</a:t>
            </a:r>
            <a:r>
              <a:rPr lang="nl-NL" dirty="0"/>
              <a:t>		</a:t>
            </a:r>
          </a:p>
          <a:p>
            <a:r>
              <a:rPr lang="nl-NL" dirty="0"/>
              <a:t>Toepassing 				</a:t>
            </a:r>
            <a:r>
              <a:rPr lang="nl-NL" dirty="0" smtClean="0"/>
              <a:t>beschutte tuinen, dichtbij bebouwing</a:t>
            </a:r>
            <a:endParaRPr lang="nl-NL" dirty="0"/>
          </a:p>
          <a:p>
            <a:r>
              <a:rPr lang="nl-NL" dirty="0"/>
              <a:t>Verzorging				</a:t>
            </a:r>
            <a:r>
              <a:rPr lang="nl-NL" dirty="0" smtClean="0"/>
              <a:t>snoeien is niet noodzakelijk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Betekenis Latijnse </a:t>
            </a:r>
            <a:r>
              <a:rPr lang="nl-NL" dirty="0" smtClean="0"/>
              <a:t>soortnaam: uit </a:t>
            </a:r>
            <a:r>
              <a:rPr lang="nl-NL" smtClean="0"/>
              <a:t>china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6553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 221</a:t>
            </a:r>
            <a:br>
              <a:rPr lang="nl-NL" dirty="0" smtClean="0"/>
            </a:br>
            <a:r>
              <a:rPr lang="nl-NL" dirty="0" err="1" smtClean="0"/>
              <a:t>Skimmia</a:t>
            </a:r>
            <a:r>
              <a:rPr lang="nl-NL" dirty="0" smtClean="0"/>
              <a:t> </a:t>
            </a:r>
            <a:r>
              <a:rPr lang="nl-NL" dirty="0" err="1" smtClean="0"/>
              <a:t>japonica</a:t>
            </a:r>
            <a:r>
              <a:rPr lang="nl-NL" dirty="0" smtClean="0"/>
              <a:t> ‘</a:t>
            </a:r>
            <a:r>
              <a:rPr lang="nl-NL" dirty="0" err="1" smtClean="0"/>
              <a:t>Finchy</a:t>
            </a:r>
            <a:r>
              <a:rPr lang="nl-NL" dirty="0" smtClean="0"/>
              <a:t>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endParaRPr lang="nl-NL" dirty="0"/>
          </a:p>
          <a:p>
            <a:r>
              <a:rPr lang="nl-NL" dirty="0" smtClean="0"/>
              <a:t>Afmetingen	</a:t>
            </a:r>
            <a:r>
              <a:rPr lang="nl-NL" dirty="0"/>
              <a:t>	</a:t>
            </a:r>
            <a:r>
              <a:rPr lang="nl-NL" dirty="0" smtClean="0"/>
              <a:t>					50 cm.</a:t>
            </a:r>
          </a:p>
          <a:p>
            <a:r>
              <a:rPr lang="nl-NL" dirty="0" smtClean="0"/>
              <a:t>Grondsoort					</a:t>
            </a:r>
            <a:r>
              <a:rPr lang="nl-NL" dirty="0"/>
              <a:t>	</a:t>
            </a:r>
            <a:r>
              <a:rPr lang="nl-NL" dirty="0" smtClean="0"/>
              <a:t>	humusrijke zure grond</a:t>
            </a:r>
          </a:p>
          <a:p>
            <a:r>
              <a:rPr lang="nl-NL" dirty="0" smtClean="0"/>
              <a:t>Expositie							halfschaduw</a:t>
            </a:r>
          </a:p>
          <a:p>
            <a:r>
              <a:rPr lang="nl-NL" dirty="0" smtClean="0"/>
              <a:t>Vochtbehoefte						vochtig, maar waterdoorlatend</a:t>
            </a:r>
          </a:p>
          <a:p>
            <a:r>
              <a:rPr lang="nl-NL" dirty="0" smtClean="0"/>
              <a:t>Toepassing							in pot of border</a:t>
            </a:r>
          </a:p>
          <a:p>
            <a:r>
              <a:rPr lang="nl-NL" dirty="0" smtClean="0"/>
              <a:t>Verzorging							tuinturf geven, snoeien hoeft niet</a:t>
            </a:r>
          </a:p>
          <a:p>
            <a:r>
              <a:rPr lang="nl-NL" dirty="0" smtClean="0"/>
              <a:t>Betekenis Latijnse soortnaam</a:t>
            </a:r>
            <a:r>
              <a:rPr lang="nl-NL" dirty="0"/>
              <a:t>	</a:t>
            </a:r>
            <a:r>
              <a:rPr lang="nl-NL" dirty="0" smtClean="0"/>
              <a:t>	uit Japan</a:t>
            </a:r>
          </a:p>
          <a:p>
            <a:pPr marL="0" indent="0">
              <a:buNone/>
            </a:pPr>
            <a:endParaRPr lang="nl-NL" dirty="0" smtClean="0"/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204156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239 </a:t>
            </a:r>
            <a:r>
              <a:rPr lang="nl-NL" dirty="0"/>
              <a:t>Detailfoto(‘s), overzichtsfoto en volwassen stadium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96" y="2163418"/>
            <a:ext cx="2567285" cy="3810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487" y="2163417"/>
            <a:ext cx="2857500" cy="3810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618" y="2900993"/>
            <a:ext cx="5104572" cy="253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93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240  geen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248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222 Detailfoto(‘s), overzichtsfoto en volwassen stadium</a:t>
            </a:r>
            <a:endParaRPr lang="nl-NL" dirty="0"/>
          </a:p>
        </p:txBody>
      </p:sp>
      <p:pic>
        <p:nvPicPr>
          <p:cNvPr id="6" name="Picture 2" descr="http://www.floraxchange.nl/Content/Images/Artikelen/392407_v_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705" y="2034808"/>
            <a:ext cx="3453178" cy="345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54055a024bc6fb58d47-f7df714a3b816a175961a96ef2278d84.ssl.cf2.rackcdn.com/2530-Mardis-Gras-Abeli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0815" y="2034807"/>
            <a:ext cx="536537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dn.c.photoshelter.com/img-get/I0000ZatJF2zmyjs/s/750/750/Abelia-grandiflora-Confetti-32930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4883" y="2034808"/>
            <a:ext cx="2315932" cy="345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203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904116"/>
          </a:xfrm>
        </p:spPr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   222</a:t>
            </a:r>
            <a:br>
              <a:rPr lang="nl-NL" dirty="0" smtClean="0"/>
            </a:br>
            <a:r>
              <a:rPr lang="nl-NL" dirty="0" err="1" smtClean="0"/>
              <a:t>Abelia</a:t>
            </a:r>
            <a:r>
              <a:rPr lang="nl-NL" dirty="0" smtClean="0"/>
              <a:t> </a:t>
            </a:r>
            <a:r>
              <a:rPr lang="nl-NL" dirty="0" err="1" smtClean="0"/>
              <a:t>grandiflora</a:t>
            </a:r>
            <a:r>
              <a:rPr lang="nl-NL" dirty="0" smtClean="0"/>
              <a:t> ‘Lady Karnaval’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04293" y="2465042"/>
            <a:ext cx="8946541" cy="4195481"/>
          </a:xfrm>
        </p:spPr>
        <p:txBody>
          <a:bodyPr/>
          <a:lstStyle/>
          <a:p>
            <a:r>
              <a:rPr lang="nl-NL" dirty="0" smtClean="0"/>
              <a:t>Afmetingen	</a:t>
            </a:r>
            <a:r>
              <a:rPr lang="nl-NL" dirty="0"/>
              <a:t> </a:t>
            </a:r>
            <a:r>
              <a:rPr lang="nl-NL" dirty="0" smtClean="0"/>
              <a:t>: 		60 cm				</a:t>
            </a:r>
          </a:p>
          <a:p>
            <a:r>
              <a:rPr lang="nl-NL" dirty="0" smtClean="0"/>
              <a:t>Grondsoort	:  		Vruchtbare grond				</a:t>
            </a:r>
          </a:p>
          <a:p>
            <a:r>
              <a:rPr lang="nl-NL" dirty="0" smtClean="0"/>
              <a:t>Expositie : 			Zonnig, Half Schaduw </a:t>
            </a:r>
          </a:p>
          <a:p>
            <a:r>
              <a:rPr lang="nl-NL" dirty="0" smtClean="0"/>
              <a:t>Vochtbehoefte : 	Goed gedraineerde grond</a:t>
            </a:r>
          </a:p>
          <a:p>
            <a:r>
              <a:rPr lang="nl-NL" dirty="0" smtClean="0"/>
              <a:t>Toepassing: 		Particuliere tuinen </a:t>
            </a:r>
          </a:p>
          <a:p>
            <a:r>
              <a:rPr lang="nl-NL" dirty="0" smtClean="0"/>
              <a:t>Verzorging: 			In toom houden, in vorm snoeien</a:t>
            </a:r>
          </a:p>
          <a:p>
            <a:r>
              <a:rPr lang="nl-NL" dirty="0" smtClean="0"/>
              <a:t>Betekenis Latijnse soortnaam : 		</a:t>
            </a:r>
            <a:r>
              <a:rPr lang="nl-NL" smtClean="0"/>
              <a:t>Grote bloemen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4143905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Thuja occidentalis ‘</a:t>
            </a:r>
            <a:r>
              <a:rPr lang="nl-NL" dirty="0" err="1" smtClean="0"/>
              <a:t>Rheingold</a:t>
            </a:r>
            <a:r>
              <a:rPr lang="nl-NL" dirty="0" smtClean="0"/>
              <a:t>’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77" y="1653393"/>
            <a:ext cx="5650239" cy="3639824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nl-NL" dirty="0"/>
          </a:p>
          <a:p>
            <a:r>
              <a:rPr lang="nl-NL" dirty="0"/>
              <a:t> 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0" y="1370916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7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Nr</a:t>
            </a:r>
            <a:r>
              <a:rPr lang="nl-NL" dirty="0" smtClean="0"/>
              <a:t> 223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>Thuja occidentalis ‘</a:t>
            </a:r>
            <a:r>
              <a:rPr lang="nl-NL" dirty="0" err="1"/>
              <a:t>Rheingold</a:t>
            </a:r>
            <a:r>
              <a:rPr lang="nl-NL" dirty="0"/>
              <a:t>’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Afmetingen	:					hoogte: 150 – 200 cm</a:t>
            </a:r>
          </a:p>
          <a:p>
            <a:r>
              <a:rPr lang="nl-NL" dirty="0" smtClean="0"/>
              <a:t>Grondsoort:						voedsel en </a:t>
            </a:r>
            <a:r>
              <a:rPr lang="nl-NL" dirty="0" err="1" smtClean="0"/>
              <a:t>humesrijke</a:t>
            </a:r>
            <a:r>
              <a:rPr lang="nl-NL" dirty="0" smtClean="0"/>
              <a:t> grond 				</a:t>
            </a:r>
          </a:p>
          <a:p>
            <a:r>
              <a:rPr lang="nl-NL" dirty="0" smtClean="0"/>
              <a:t>Expositie:						Zon, schaduw</a:t>
            </a:r>
          </a:p>
          <a:p>
            <a:r>
              <a:rPr lang="nl-NL" dirty="0" smtClean="0"/>
              <a:t>Vochtbehoefte:				niet te nat </a:t>
            </a:r>
          </a:p>
          <a:p>
            <a:r>
              <a:rPr lang="nl-NL" dirty="0" smtClean="0"/>
              <a:t>Toepassing:						het is een kegel vorm dus in tuinen met meer coniferen zou die goed passen hij is ook winterhard</a:t>
            </a:r>
          </a:p>
          <a:p>
            <a:r>
              <a:rPr lang="nl-NL" dirty="0" smtClean="0"/>
              <a:t>Verzorging:						snoeien is niet nodig en bemesten in </a:t>
            </a:r>
            <a:r>
              <a:rPr lang="nl-NL" smtClean="0"/>
              <a:t>het voorjaar</a:t>
            </a:r>
            <a:endParaRPr lang="nl-NL" dirty="0" smtClean="0"/>
          </a:p>
          <a:p>
            <a:r>
              <a:rPr lang="nl-NL" dirty="0" smtClean="0"/>
              <a:t>Betekenis Latijnse soortnaam: 	uit het westen</a:t>
            </a:r>
          </a:p>
        </p:txBody>
      </p:sp>
    </p:spTree>
    <p:extLst>
      <p:ext uri="{BB962C8B-B14F-4D97-AF65-F5344CB8AC3E}">
        <p14:creationId xmlns:p14="http://schemas.microsoft.com/office/powerpoint/2010/main" val="3740339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224 Detailfoto(‘s), overzichtsfoto en volwassen stadium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15288">
            <a:off x="516119" y="2984470"/>
            <a:ext cx="3258171" cy="244607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877" y="2898745"/>
            <a:ext cx="3329928" cy="245998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4669">
            <a:off x="8117192" y="2990139"/>
            <a:ext cx="3687091" cy="244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6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796D14A1D5944EBFF95EECFD7ED31F" ma:contentTypeVersion="0" ma:contentTypeDescription="Een nieuw document maken." ma:contentTypeScope="" ma:versionID="def9c0cee85eab05e00eab6448935ee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519baa4e29139ff335306ec453e2c0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05CA4D-8A58-48AB-9929-CFA30338BDD7}">
  <ds:schemaRefs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762A15C-F692-47BB-99F3-1907D5C84DC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B5337C-02C2-47B0-803F-7BC114EC9C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112</TotalTime>
  <Words>198</Words>
  <Application>Microsoft Office PowerPoint</Application>
  <PresentationFormat>Breedbeeld</PresentationFormat>
  <Paragraphs>199</Paragraphs>
  <Slides>41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45" baseType="lpstr">
      <vt:lpstr>Arial</vt:lpstr>
      <vt:lpstr>Century Gothic</vt:lpstr>
      <vt:lpstr>Wingdings 3</vt:lpstr>
      <vt:lpstr>Ion</vt:lpstr>
      <vt:lpstr>Heesters  Plantage Oost</vt:lpstr>
      <vt:lpstr>PowerPoint-presentatie</vt:lpstr>
      <vt:lpstr>foto</vt:lpstr>
      <vt:lpstr>Nr 221 Skimmia japonica ‘Finchy’</vt:lpstr>
      <vt:lpstr>222 Detailfoto(‘s), overzichtsfoto en volwassen stadium</vt:lpstr>
      <vt:lpstr>Nr   222 Abelia grandiflora ‘Lady Karnaval’</vt:lpstr>
      <vt:lpstr>Thuja occidentalis ‘Rheingold’</vt:lpstr>
      <vt:lpstr>Nr 223 Thuja occidentalis ‘Rheingold’  </vt:lpstr>
      <vt:lpstr>224 Detailfoto(‘s), overzichtsfoto en volwassen stadium</vt:lpstr>
      <vt:lpstr>Nr 224 Euonymus fortunei ‘Silvercarpet’</vt:lpstr>
      <vt:lpstr>225 Detailfoto(‘s), overzichtsfoto en volwassen stadium</vt:lpstr>
      <vt:lpstr>Nr: 225 Latijnse naam: Mahonia ‘Soft Caress’ </vt:lpstr>
      <vt:lpstr>PowerPoint-presentatie</vt:lpstr>
      <vt:lpstr>Nr 226 Andromeda polifolia ‘Compacta’</vt:lpstr>
      <vt:lpstr>Detailfoto(‘s), overzichtsfoto en volwassen stadium</vt:lpstr>
      <vt:lpstr>Nr 227 Latijnse naam Skimmia japonica ‘Rubella’</vt:lpstr>
      <vt:lpstr>Detailfoto(‘s), overzichtsfoto en volwassen stadium</vt:lpstr>
      <vt:lpstr>Nr 228 Camelia japonica </vt:lpstr>
      <vt:lpstr>229 Detailfoto(‘s), overzichtsfoto en volwassen stadium</vt:lpstr>
      <vt:lpstr>Nr 229 Latijnse naam Leucothoe ‘Lovita’</vt:lpstr>
      <vt:lpstr>  </vt:lpstr>
      <vt:lpstr>Nr 230 Platycladus orientalis ‘Aurea Nana’</vt:lpstr>
      <vt:lpstr>Detailfoto(‘s), overzichtsfoto en volwassen stadium</vt:lpstr>
      <vt:lpstr>Nr 231 Latijnse naam: Sophora prostrata ‘Little baby’</vt:lpstr>
      <vt:lpstr>Detailfoto(‘s), overzichtsfoto en volwassen stadium</vt:lpstr>
      <vt:lpstr>Nr: 232 Latijnse naam: Viburnum tinus `Gwenllian`</vt:lpstr>
      <vt:lpstr>PowerPoint-presentatie</vt:lpstr>
      <vt:lpstr>Nr. 233 Pieris japonica ‘Little Heath’</vt:lpstr>
      <vt:lpstr>Detailfoto(‘s), overzichtsfoto en volwassen stadium</vt:lpstr>
      <vt:lpstr>Nr 234 Latijnse naam: Eucalyptus ‘Azura’ </vt:lpstr>
      <vt:lpstr>Detailfoto(‘s) en overzichtsfoto</vt:lpstr>
      <vt:lpstr>Nr 235 Latijnse naam:Chamaecyparis obtusa ‘Nana Gracilis’</vt:lpstr>
      <vt:lpstr>Detailfoto(‘s), overzichtsfoto en volwassen stadium</vt:lpstr>
      <vt:lpstr>Nr: 236 Latijnse naam: Leucothoe axillaris `Curley Red`</vt:lpstr>
      <vt:lpstr>Nr 237  Chamaecyparis lawsoniana     ‘Grayswood Feather’ </vt:lpstr>
      <vt:lpstr>Detailfoto(‘s), overzichtsfoto en volwassen stadium</vt:lpstr>
      <vt:lpstr>Nr 238 Chamaecyparis lawsoniana 'Ellwood's Empire'</vt:lpstr>
      <vt:lpstr>foto</vt:lpstr>
      <vt:lpstr>Nr 239  Juniperus chinensis ‘Stricta’</vt:lpstr>
      <vt:lpstr>239 Detailfoto(‘s), overzichtsfoto en volwassen stadium</vt:lpstr>
      <vt:lpstr>240  geen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Heesters  Plantage Oost</dc:title>
  <dc:creator>Hannie Kwant</dc:creator>
  <cp:lastModifiedBy>Hannie Kwant</cp:lastModifiedBy>
  <cp:revision>22</cp:revision>
  <dcterms:created xsi:type="dcterms:W3CDTF">2015-11-18T19:37:04Z</dcterms:created>
  <dcterms:modified xsi:type="dcterms:W3CDTF">2015-11-30T10:47:41Z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0x010100AD796D14A1D5944EBFF95EECFD7ED31F</vt:lpwstr>
  </property>
</Properties>
</file>